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13716000" cy="6858000"/>
  <p:notesSz cx="7023100" cy="93091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43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5229" autoAdjust="0"/>
    <p:restoredTop sz="94704"/>
  </p:normalViewPr>
  <p:slideViewPr>
    <p:cSldViewPr snapToGrid="0">
      <p:cViewPr varScale="1">
        <p:scale>
          <a:sx n="74" d="100"/>
          <a:sy n="74" d="100"/>
        </p:scale>
        <p:origin x="2338" y="21"/>
      </p:cViewPr>
      <p:guideLst>
        <p:guide orient="horz" pos="2160"/>
        <p:guide pos="432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hjin\Documents\Jin%20IISE%20EIC\Monthly%20Paper%20Flow%20Stats%20Dec%201st%20Jin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Review</a:t>
            </a:r>
            <a:r>
              <a:rPr lang="en-US" baseline="0"/>
              <a:t> Time Statistics (in days)</a:t>
            </a:r>
            <a:endParaRPr lang="en-US"/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5.8077841802522519E-2"/>
          <c:y val="0.10582163363347945"/>
          <c:w val="0.90989996602538525"/>
          <c:h val="0.77611273771284006"/>
        </c:manualLayout>
      </c:layout>
      <c:lineChart>
        <c:grouping val="standard"/>
        <c:varyColors val="0"/>
        <c:ser>
          <c:idx val="0"/>
          <c:order val="0"/>
          <c:tx>
            <c:strRef>
              <c:f>Sheet2!$A$6</c:f>
              <c:strCache>
                <c:ptCount val="1"/>
                <c:pt idx="0">
                  <c:v>Average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1.8766756032171605E-2"/>
                  <c:y val="-2.12314225053078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A8FF-4774-BCFC-776BEF1E2633}"/>
                </c:ext>
              </c:extLst>
            </c:dLbl>
            <c:dLbl>
              <c:idx val="1"/>
              <c:layout>
                <c:manualLayout>
                  <c:x val="-8.0428954423593501E-3"/>
                  <c:y val="-3.39701088319374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4.0536193029490616E-2"/>
                      <c:h val="5.9384455923901222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A8FF-4774-BCFC-776BEF1E2633}"/>
                </c:ext>
              </c:extLst>
            </c:dLbl>
            <c:dLbl>
              <c:idx val="2"/>
              <c:layout>
                <c:manualLayout>
                  <c:x val="-2.4128686327077733E-2"/>
                  <c:y val="-2.547770700636956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A8FF-4774-BCFC-776BEF1E2633}"/>
                </c:ext>
              </c:extLst>
            </c:dLbl>
            <c:dLbl>
              <c:idx val="3"/>
              <c:layout>
                <c:manualLayout>
                  <c:x val="2.6809125369526058E-3"/>
                  <c:y val="4.698799013759639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A8FF-4774-BCFC-776BEF1E2633}"/>
                </c:ext>
              </c:extLst>
            </c:dLbl>
            <c:dLbl>
              <c:idx val="4"/>
              <c:layout>
                <c:manualLayout>
                  <c:x val="-9.6038415366146591E-3"/>
                  <c:y val="-3.82165605095541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C32-4009-A12A-013412051D8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Sheet2!$B$5:$L$5</c:f>
              <c:strCache>
                <c:ptCount val="11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  <c:pt idx="5">
                  <c:v>2022</c:v>
                </c:pt>
                <c:pt idx="6">
                  <c:v>2023</c:v>
                </c:pt>
                <c:pt idx="7">
                  <c:v>2024-1</c:v>
                </c:pt>
                <c:pt idx="8">
                  <c:v>2024-2</c:v>
                </c:pt>
                <c:pt idx="9">
                  <c:v>2024-3</c:v>
                </c:pt>
                <c:pt idx="10">
                  <c:v>2024-4</c:v>
                </c:pt>
              </c:strCache>
            </c:strRef>
          </c:cat>
          <c:val>
            <c:numRef>
              <c:f>Sheet2!$B$6:$L$6</c:f>
              <c:numCache>
                <c:formatCode>General</c:formatCode>
                <c:ptCount val="11"/>
                <c:pt idx="0">
                  <c:v>76</c:v>
                </c:pt>
                <c:pt idx="1">
                  <c:v>64</c:v>
                </c:pt>
                <c:pt idx="2">
                  <c:v>64</c:v>
                </c:pt>
                <c:pt idx="3">
                  <c:v>57</c:v>
                </c:pt>
                <c:pt idx="4">
                  <c:v>47</c:v>
                </c:pt>
                <c:pt idx="5">
                  <c:v>49</c:v>
                </c:pt>
                <c:pt idx="6">
                  <c:v>50</c:v>
                </c:pt>
                <c:pt idx="7">
                  <c:v>48</c:v>
                </c:pt>
                <c:pt idx="8">
                  <c:v>44</c:v>
                </c:pt>
                <c:pt idx="9">
                  <c:v>36</c:v>
                </c:pt>
                <c:pt idx="10">
                  <c:v>55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720-4F8A-A3C1-BB18BA470729}"/>
            </c:ext>
          </c:extLst>
        </c:ser>
        <c:ser>
          <c:idx val="1"/>
          <c:order val="1"/>
          <c:tx>
            <c:strRef>
              <c:f>Sheet2!$A$7</c:f>
              <c:strCache>
                <c:ptCount val="1"/>
                <c:pt idx="0">
                  <c:v>Median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1.340482573726547E-2"/>
                  <c:y val="3.82165605095541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A8FF-4774-BCFC-776BEF1E2633}"/>
                </c:ext>
              </c:extLst>
            </c:dLbl>
            <c:dLbl>
              <c:idx val="1"/>
              <c:layout>
                <c:manualLayout>
                  <c:x val="-8.0428954423593501E-3"/>
                  <c:y val="2.97239915074309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A8FF-4774-BCFC-776BEF1E2633}"/>
                </c:ext>
              </c:extLst>
            </c:dLbl>
            <c:dLbl>
              <c:idx val="2"/>
              <c:layout>
                <c:manualLayout>
                  <c:x val="-2.1447721179624697E-2"/>
                  <c:y val="4.24628450106157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A8FF-4774-BCFC-776BEF1E2633}"/>
                </c:ext>
              </c:extLst>
            </c:dLbl>
            <c:dLbl>
              <c:idx val="3"/>
              <c:layout>
                <c:manualLayout>
                  <c:x val="3.61190147130949E-3"/>
                  <c:y val="-2.59065722845252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A8FF-4774-BCFC-776BEF1E2633}"/>
                </c:ext>
              </c:extLst>
            </c:dLbl>
            <c:dLbl>
              <c:idx val="4"/>
              <c:layout>
                <c:manualLayout>
                  <c:x val="-4.8019207683073269E-3"/>
                  <c:y val="-1.5569529976686944E-1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C32-4009-A12A-013412051D86}"/>
                </c:ext>
              </c:extLst>
            </c:dLbl>
            <c:dLbl>
              <c:idx val="5"/>
              <c:layout>
                <c:manualLayout>
                  <c:x val="7.2238029426189791E-3"/>
                  <c:y val="-3.36700336700338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D46-4322-B0AC-5BCBC70E3D83}"/>
                </c:ext>
              </c:extLst>
            </c:dLbl>
            <c:dLbl>
              <c:idx val="6"/>
              <c:layout>
                <c:manualLayout>
                  <c:x val="1.8059507356546118E-3"/>
                  <c:y val="-2.69360269360269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9BE-4401-AF77-3AF1C73B28B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Sheet2!$B$5:$L$5</c:f>
              <c:strCache>
                <c:ptCount val="11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  <c:pt idx="5">
                  <c:v>2022</c:v>
                </c:pt>
                <c:pt idx="6">
                  <c:v>2023</c:v>
                </c:pt>
                <c:pt idx="7">
                  <c:v>2024-1</c:v>
                </c:pt>
                <c:pt idx="8">
                  <c:v>2024-2</c:v>
                </c:pt>
                <c:pt idx="9">
                  <c:v>2024-3</c:v>
                </c:pt>
                <c:pt idx="10">
                  <c:v>2024-4</c:v>
                </c:pt>
              </c:strCache>
            </c:strRef>
          </c:cat>
          <c:val>
            <c:numRef>
              <c:f>Sheet2!$B$7:$L$7</c:f>
              <c:numCache>
                <c:formatCode>General</c:formatCode>
                <c:ptCount val="11"/>
                <c:pt idx="0">
                  <c:v>71</c:v>
                </c:pt>
                <c:pt idx="1">
                  <c:v>59</c:v>
                </c:pt>
                <c:pt idx="2">
                  <c:v>64</c:v>
                </c:pt>
                <c:pt idx="3">
                  <c:v>60</c:v>
                </c:pt>
                <c:pt idx="4">
                  <c:v>24</c:v>
                </c:pt>
                <c:pt idx="5">
                  <c:v>55</c:v>
                </c:pt>
                <c:pt idx="6">
                  <c:v>51</c:v>
                </c:pt>
                <c:pt idx="7">
                  <c:v>50</c:v>
                </c:pt>
                <c:pt idx="8">
                  <c:v>21</c:v>
                </c:pt>
                <c:pt idx="9">
                  <c:v>10</c:v>
                </c:pt>
                <c:pt idx="10">
                  <c:v>58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9720-4F8A-A3C1-BB18BA470729}"/>
            </c:ext>
          </c:extLst>
        </c:ser>
        <c:ser>
          <c:idx val="2"/>
          <c:order val="2"/>
          <c:tx>
            <c:strRef>
              <c:f>Sheet2!$A$8</c:f>
              <c:strCache>
                <c:ptCount val="1"/>
                <c:pt idx="0">
                  <c:v>90-percent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Sheet2!$B$5:$L$5</c:f>
              <c:strCache>
                <c:ptCount val="11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  <c:pt idx="5">
                  <c:v>2022</c:v>
                </c:pt>
                <c:pt idx="6">
                  <c:v>2023</c:v>
                </c:pt>
                <c:pt idx="7">
                  <c:v>2024-1</c:v>
                </c:pt>
                <c:pt idx="8">
                  <c:v>2024-2</c:v>
                </c:pt>
                <c:pt idx="9">
                  <c:v>2024-3</c:v>
                </c:pt>
                <c:pt idx="10">
                  <c:v>2024-4</c:v>
                </c:pt>
              </c:strCache>
            </c:strRef>
          </c:cat>
          <c:val>
            <c:numRef>
              <c:f>Sheet2!$B$8:$L$8</c:f>
              <c:numCache>
                <c:formatCode>General</c:formatCode>
                <c:ptCount val="11"/>
                <c:pt idx="0">
                  <c:v>173</c:v>
                </c:pt>
                <c:pt idx="1">
                  <c:v>153</c:v>
                </c:pt>
                <c:pt idx="2">
                  <c:v>136</c:v>
                </c:pt>
                <c:pt idx="3">
                  <c:v>127</c:v>
                </c:pt>
                <c:pt idx="4">
                  <c:v>113</c:v>
                </c:pt>
                <c:pt idx="5">
                  <c:v>107</c:v>
                </c:pt>
                <c:pt idx="6">
                  <c:v>112</c:v>
                </c:pt>
                <c:pt idx="7">
                  <c:v>111</c:v>
                </c:pt>
                <c:pt idx="8">
                  <c:v>104</c:v>
                </c:pt>
                <c:pt idx="9">
                  <c:v>94</c:v>
                </c:pt>
                <c:pt idx="10">
                  <c:v>89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9720-4F8A-A3C1-BB18BA470729}"/>
            </c:ext>
          </c:extLst>
        </c:ser>
        <c:ser>
          <c:idx val="3"/>
          <c:order val="3"/>
          <c:tx>
            <c:strRef>
              <c:f>Sheet2!$A$9</c:f>
              <c:strCache>
                <c:ptCount val="1"/>
                <c:pt idx="0">
                  <c:v>Longest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Sheet2!$B$5:$L$5</c:f>
              <c:strCache>
                <c:ptCount val="11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  <c:pt idx="5">
                  <c:v>2022</c:v>
                </c:pt>
                <c:pt idx="6">
                  <c:v>2023</c:v>
                </c:pt>
                <c:pt idx="7">
                  <c:v>2024-1</c:v>
                </c:pt>
                <c:pt idx="8">
                  <c:v>2024-2</c:v>
                </c:pt>
                <c:pt idx="9">
                  <c:v>2024-3</c:v>
                </c:pt>
                <c:pt idx="10">
                  <c:v>2024-4</c:v>
                </c:pt>
              </c:strCache>
            </c:strRef>
          </c:cat>
          <c:val>
            <c:numRef>
              <c:f>Sheet2!$B$9:$L$9</c:f>
              <c:numCache>
                <c:formatCode>General</c:formatCode>
                <c:ptCount val="11"/>
                <c:pt idx="0">
                  <c:v>292</c:v>
                </c:pt>
                <c:pt idx="1">
                  <c:v>486</c:v>
                </c:pt>
                <c:pt idx="2">
                  <c:v>375</c:v>
                </c:pt>
                <c:pt idx="3">
                  <c:v>281</c:v>
                </c:pt>
                <c:pt idx="4">
                  <c:v>218</c:v>
                </c:pt>
                <c:pt idx="5">
                  <c:v>193</c:v>
                </c:pt>
                <c:pt idx="6">
                  <c:v>174</c:v>
                </c:pt>
                <c:pt idx="7">
                  <c:v>174</c:v>
                </c:pt>
                <c:pt idx="8">
                  <c:v>174</c:v>
                </c:pt>
                <c:pt idx="9">
                  <c:v>174</c:v>
                </c:pt>
                <c:pt idx="10">
                  <c:v>166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5C3-47F3-9902-C6CF1B1D373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4263040"/>
        <c:axId val="127879424"/>
      </c:lineChart>
      <c:catAx>
        <c:axId val="1042630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7879424"/>
        <c:crosses val="autoZero"/>
        <c:auto val="1"/>
        <c:lblAlgn val="ctr"/>
        <c:lblOffset val="100"/>
        <c:noMultiLvlLbl val="0"/>
      </c:catAx>
      <c:valAx>
        <c:axId val="127879424"/>
        <c:scaling>
          <c:orientation val="minMax"/>
          <c:max val="5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4263040"/>
        <c:crosses val="autoZero"/>
        <c:crossBetween val="between"/>
        <c:majorUnit val="100"/>
      </c:valAx>
      <c:spPr>
        <a:noFill/>
        <a:ln w="25400"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DF061218-B341-420B-82A8-CDADA4CA6F14}" type="datetimeFigureOut">
              <a:rPr lang="en-US" smtClean="0"/>
              <a:pPr/>
              <a:t>1/5/2025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69888" y="1163638"/>
            <a:ext cx="62833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80004"/>
            <a:ext cx="5618480" cy="3665458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BFDC557C-957A-4951-8EB2-5AECAA0A36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8403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14500" y="1122363"/>
            <a:ext cx="10287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14500" y="3602038"/>
            <a:ext cx="10287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80F22-05F4-42E9-90C1-198DDB62EFF6}" type="datetime1">
              <a:rPr lang="en-US" smtClean="0"/>
              <a:pPr/>
              <a:t>1/5/2025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8E88E-02C0-4B9B-AEE1-2CF383C6BE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3072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B53FB-EAD5-4DE5-B3E1-69A9781779D2}" type="datetime1">
              <a:rPr lang="en-US" smtClean="0"/>
              <a:pPr/>
              <a:t>1/5/2025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8E88E-02C0-4B9B-AEE1-2CF383C6BE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4263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815512" y="365125"/>
            <a:ext cx="2957513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42975" y="365125"/>
            <a:ext cx="8701088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0D199-2352-4F60-A77D-672C6004BC15}" type="datetime1">
              <a:rPr lang="en-US" smtClean="0"/>
              <a:pPr/>
              <a:t>1/5/2025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8E88E-02C0-4B9B-AEE1-2CF383C6BE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3848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A54D2-6816-4E4A-8D20-01DC529E8E2B}" type="datetime1">
              <a:rPr lang="en-US" smtClean="0"/>
              <a:pPr/>
              <a:t>1/5/2025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8E88E-02C0-4B9B-AEE1-2CF383C6BE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8607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5831" y="1709739"/>
            <a:ext cx="1183005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5831" y="4589464"/>
            <a:ext cx="1183005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E4D74-D6CE-49FE-A3FB-CC462C907337}" type="datetime1">
              <a:rPr lang="en-US" smtClean="0"/>
              <a:pPr/>
              <a:t>1/5/2025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8E88E-02C0-4B9B-AEE1-2CF383C6BE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121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2975" y="1825625"/>
            <a:ext cx="58293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43725" y="1825625"/>
            <a:ext cx="58293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A9296-391B-4DC2-8D32-9CB857B5AFC2}" type="datetime1">
              <a:rPr lang="en-US" smtClean="0"/>
              <a:pPr/>
              <a:t>1/5/2025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8E88E-02C0-4B9B-AEE1-2CF383C6BE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5127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762" y="365126"/>
            <a:ext cx="1183005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4762" y="1681163"/>
            <a:ext cx="580251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44762" y="2505075"/>
            <a:ext cx="580251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943725" y="1681163"/>
            <a:ext cx="58310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943725" y="2505075"/>
            <a:ext cx="58310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3370E-C0FE-46C8-8A54-905CA7EA6157}" type="datetime1">
              <a:rPr lang="en-US" smtClean="0"/>
              <a:pPr/>
              <a:t>1/5/2025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8E88E-02C0-4B9B-AEE1-2CF383C6BE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1582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F3D45-C143-4E15-8339-7090910E73F7}" type="datetime1">
              <a:rPr lang="en-US" smtClean="0"/>
              <a:pPr/>
              <a:t>1/5/2025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8E88E-02C0-4B9B-AEE1-2CF383C6BE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7985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B8BFC-BA67-4F41-8817-FBB62D4356FD}" type="datetime1">
              <a:rPr lang="en-US" smtClean="0"/>
              <a:pPr/>
              <a:t>1/5/2025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8E88E-02C0-4B9B-AEE1-2CF383C6BE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9224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762" y="457200"/>
            <a:ext cx="4423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31087" y="987426"/>
            <a:ext cx="6943725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44762" y="2057400"/>
            <a:ext cx="4423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7017C-5FC9-475D-A0C4-5C23AF935741}" type="datetime1">
              <a:rPr lang="en-US" smtClean="0"/>
              <a:pPr/>
              <a:t>1/5/2025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8E88E-02C0-4B9B-AEE1-2CF383C6BE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3626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762" y="457200"/>
            <a:ext cx="4423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831087" y="987426"/>
            <a:ext cx="6943725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44762" y="2057400"/>
            <a:ext cx="4423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F74BD-5B48-4729-9250-2917C08D43E1}" type="datetime1">
              <a:rPr lang="en-US" smtClean="0"/>
              <a:pPr/>
              <a:t>1/5/2025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8E88E-02C0-4B9B-AEE1-2CF383C6BE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1359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42975" y="365126"/>
            <a:ext cx="1183005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2975" y="1825625"/>
            <a:ext cx="1183005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42975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AB93E0-544C-482D-831A-CC67AEA64E4C}" type="datetime1">
              <a:rPr lang="en-US" smtClean="0"/>
              <a:pPr/>
              <a:t>1/5/2025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43425" y="6356351"/>
            <a:ext cx="46291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686925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68E88E-02C0-4B9B-AEE1-2CF383C6BE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4310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19945" y="151338"/>
            <a:ext cx="10448694" cy="5770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15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review time statistics: from submission to 1</a:t>
            </a:r>
            <a:r>
              <a:rPr lang="en-US" sz="3150" baseline="30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</a:t>
            </a:r>
            <a:r>
              <a:rPr lang="en-US" sz="315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decision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0085294" y="974905"/>
            <a:ext cx="330520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 number of original submissions are: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		460 (2017) 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		400 (2018) 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		421 (2019) 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		428 (2020)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		506 (2021)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		479 (2022)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		393 (2023)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		462 	(2024)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8E88E-02C0-4B9B-AEE1-2CF383C6BEF3}" type="slidenum">
              <a:rPr lang="en-US" b="1" smtClean="0"/>
              <a:pPr/>
              <a:t>1</a:t>
            </a:fld>
            <a:endParaRPr lang="en-US" b="1" dirty="0"/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00000000-0008-0000-0000-000003000000}"/>
              </a:ext>
            </a:extLst>
          </p:cNvPr>
          <p:cNvGraphicFramePr/>
          <p:nvPr/>
        </p:nvGraphicFramePr>
        <p:xfrm>
          <a:off x="1492884" y="1417637"/>
          <a:ext cx="8222615" cy="42059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514191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2554</TotalTime>
  <Words>86</Words>
  <Application>Microsoft Office PowerPoint</Application>
  <PresentationFormat>Custom</PresentationFormat>
  <Paragraphs>25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Dwight Look College of Engineering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Ding, Yu</dc:creator>
  <cp:lastModifiedBy>Jionghua Jin</cp:lastModifiedBy>
  <cp:revision>466</cp:revision>
  <cp:lastPrinted>2023-11-30T13:57:44Z</cp:lastPrinted>
  <dcterms:created xsi:type="dcterms:W3CDTF">2020-11-23T19:53:03Z</dcterms:created>
  <dcterms:modified xsi:type="dcterms:W3CDTF">2025-01-06T04:32:29Z</dcterms:modified>
</cp:coreProperties>
</file>