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3716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3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5229" autoAdjust="0"/>
    <p:restoredTop sz="94704"/>
  </p:normalViewPr>
  <p:slideViewPr>
    <p:cSldViewPr snapToGrid="0">
      <p:cViewPr varScale="1">
        <p:scale>
          <a:sx n="74" d="100"/>
          <a:sy n="74" d="100"/>
        </p:scale>
        <p:origin x="2338" y="21"/>
      </p:cViewPr>
      <p:guideLst>
        <p:guide orient="horz" pos="2160"/>
        <p:guide pos="43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hjin\Documents\Jin%20IISE%20EIC\Monthly%20Paper%20Flow%20Stats%20Dec%201st%20Ji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Review</a:t>
            </a:r>
            <a:r>
              <a:rPr lang="en-US" baseline="0"/>
              <a:t> Time Statistics (in days)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8077841802522519E-2"/>
          <c:y val="0.10582163363347945"/>
          <c:w val="0.90989996602538525"/>
          <c:h val="0.77611273771284006"/>
        </c:manualLayout>
      </c:layout>
      <c:lineChart>
        <c:grouping val="standard"/>
        <c:varyColors val="0"/>
        <c:ser>
          <c:idx val="0"/>
          <c:order val="0"/>
          <c:tx>
            <c:strRef>
              <c:f>Sheet2!$A$6</c:f>
              <c:strCache>
                <c:ptCount val="1"/>
                <c:pt idx="0">
                  <c:v>Average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8766756032171605E-2"/>
                  <c:y val="-2.1231422505307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FF-4774-BCFC-776BEF1E2633}"/>
                </c:ext>
              </c:extLst>
            </c:dLbl>
            <c:dLbl>
              <c:idx val="1"/>
              <c:layout>
                <c:manualLayout>
                  <c:x val="-8.0428954423593501E-3"/>
                  <c:y val="-3.3970108831937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0536193029490616E-2"/>
                      <c:h val="5.93844559239012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8FF-4774-BCFC-776BEF1E2633}"/>
                </c:ext>
              </c:extLst>
            </c:dLbl>
            <c:dLbl>
              <c:idx val="2"/>
              <c:layout>
                <c:manualLayout>
                  <c:x val="-2.4128686327077733E-2"/>
                  <c:y val="-2.5477707006369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FF-4774-BCFC-776BEF1E2633}"/>
                </c:ext>
              </c:extLst>
            </c:dLbl>
            <c:dLbl>
              <c:idx val="3"/>
              <c:layout>
                <c:manualLayout>
                  <c:x val="2.6809125369526058E-3"/>
                  <c:y val="4.69879901375963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FF-4774-BCFC-776BEF1E2633}"/>
                </c:ext>
              </c:extLst>
            </c:dLbl>
            <c:dLbl>
              <c:idx val="4"/>
              <c:layout>
                <c:manualLayout>
                  <c:x val="-9.6038415366146591E-3"/>
                  <c:y val="-3.8216560509554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C32-4009-A12A-013412051D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Sheet2!$B$5:$L$5</c:f>
              <c:strCache>
                <c:ptCount val="11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2024-1</c:v>
                </c:pt>
                <c:pt idx="8">
                  <c:v>2024-2</c:v>
                </c:pt>
                <c:pt idx="9">
                  <c:v>2024-3</c:v>
                </c:pt>
                <c:pt idx="10">
                  <c:v>2024-4</c:v>
                </c:pt>
              </c:strCache>
            </c:strRef>
          </c:cat>
          <c:val>
            <c:numRef>
              <c:f>Sheet2!$B$6:$L$6</c:f>
              <c:numCache>
                <c:formatCode>General</c:formatCode>
                <c:ptCount val="11"/>
                <c:pt idx="0">
                  <c:v>76</c:v>
                </c:pt>
                <c:pt idx="1">
                  <c:v>64</c:v>
                </c:pt>
                <c:pt idx="2">
                  <c:v>64</c:v>
                </c:pt>
                <c:pt idx="3">
                  <c:v>57</c:v>
                </c:pt>
                <c:pt idx="4">
                  <c:v>47</c:v>
                </c:pt>
                <c:pt idx="5">
                  <c:v>49</c:v>
                </c:pt>
                <c:pt idx="6">
                  <c:v>50</c:v>
                </c:pt>
                <c:pt idx="7">
                  <c:v>48</c:v>
                </c:pt>
                <c:pt idx="8">
                  <c:v>44</c:v>
                </c:pt>
                <c:pt idx="9">
                  <c:v>36</c:v>
                </c:pt>
                <c:pt idx="10">
                  <c:v>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720-4F8A-A3C1-BB18BA470729}"/>
            </c:ext>
          </c:extLst>
        </c:ser>
        <c:ser>
          <c:idx val="1"/>
          <c:order val="1"/>
          <c:tx>
            <c:strRef>
              <c:f>Sheet2!$A$7</c:f>
              <c:strCache>
                <c:ptCount val="1"/>
                <c:pt idx="0">
                  <c:v>Median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340482573726547E-2"/>
                  <c:y val="3.8216560509554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FF-4774-BCFC-776BEF1E2633}"/>
                </c:ext>
              </c:extLst>
            </c:dLbl>
            <c:dLbl>
              <c:idx val="1"/>
              <c:layout>
                <c:manualLayout>
                  <c:x val="-8.0428954423593501E-3"/>
                  <c:y val="2.9723991507430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FF-4774-BCFC-776BEF1E2633}"/>
                </c:ext>
              </c:extLst>
            </c:dLbl>
            <c:dLbl>
              <c:idx val="2"/>
              <c:layout>
                <c:manualLayout>
                  <c:x val="-2.1447721179624697E-2"/>
                  <c:y val="4.2462845010615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FF-4774-BCFC-776BEF1E2633}"/>
                </c:ext>
              </c:extLst>
            </c:dLbl>
            <c:dLbl>
              <c:idx val="3"/>
              <c:layout>
                <c:manualLayout>
                  <c:x val="3.61190147130949E-3"/>
                  <c:y val="-2.5906572284525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FF-4774-BCFC-776BEF1E2633}"/>
                </c:ext>
              </c:extLst>
            </c:dLbl>
            <c:dLbl>
              <c:idx val="4"/>
              <c:layout>
                <c:manualLayout>
                  <c:x val="-4.8019207683073269E-3"/>
                  <c:y val="-1.5569529976686944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C32-4009-A12A-013412051D86}"/>
                </c:ext>
              </c:extLst>
            </c:dLbl>
            <c:dLbl>
              <c:idx val="5"/>
              <c:layout>
                <c:manualLayout>
                  <c:x val="7.2238029426189791E-3"/>
                  <c:y val="-3.3670033670033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D46-4322-B0AC-5BCBC70E3D83}"/>
                </c:ext>
              </c:extLst>
            </c:dLbl>
            <c:dLbl>
              <c:idx val="6"/>
              <c:layout>
                <c:manualLayout>
                  <c:x val="1.8059507356546118E-3"/>
                  <c:y val="-2.6936026936026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9BE-4401-AF77-3AF1C73B28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Sheet2!$B$5:$L$5</c:f>
              <c:strCache>
                <c:ptCount val="11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2024-1</c:v>
                </c:pt>
                <c:pt idx="8">
                  <c:v>2024-2</c:v>
                </c:pt>
                <c:pt idx="9">
                  <c:v>2024-3</c:v>
                </c:pt>
                <c:pt idx="10">
                  <c:v>2024-4</c:v>
                </c:pt>
              </c:strCache>
            </c:strRef>
          </c:cat>
          <c:val>
            <c:numRef>
              <c:f>Sheet2!$B$7:$L$7</c:f>
              <c:numCache>
                <c:formatCode>General</c:formatCode>
                <c:ptCount val="11"/>
                <c:pt idx="0">
                  <c:v>71</c:v>
                </c:pt>
                <c:pt idx="1">
                  <c:v>59</c:v>
                </c:pt>
                <c:pt idx="2">
                  <c:v>64</c:v>
                </c:pt>
                <c:pt idx="3">
                  <c:v>60</c:v>
                </c:pt>
                <c:pt idx="4">
                  <c:v>24</c:v>
                </c:pt>
                <c:pt idx="5">
                  <c:v>55</c:v>
                </c:pt>
                <c:pt idx="6">
                  <c:v>51</c:v>
                </c:pt>
                <c:pt idx="7">
                  <c:v>50</c:v>
                </c:pt>
                <c:pt idx="8">
                  <c:v>21</c:v>
                </c:pt>
                <c:pt idx="9">
                  <c:v>10</c:v>
                </c:pt>
                <c:pt idx="10">
                  <c:v>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720-4F8A-A3C1-BB18BA470729}"/>
            </c:ext>
          </c:extLst>
        </c:ser>
        <c:ser>
          <c:idx val="2"/>
          <c:order val="2"/>
          <c:tx>
            <c:strRef>
              <c:f>Sheet2!$A$8</c:f>
              <c:strCache>
                <c:ptCount val="1"/>
                <c:pt idx="0">
                  <c:v>90-percent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Sheet2!$B$5:$L$5</c:f>
              <c:strCache>
                <c:ptCount val="11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2024-1</c:v>
                </c:pt>
                <c:pt idx="8">
                  <c:v>2024-2</c:v>
                </c:pt>
                <c:pt idx="9">
                  <c:v>2024-3</c:v>
                </c:pt>
                <c:pt idx="10">
                  <c:v>2024-4</c:v>
                </c:pt>
              </c:strCache>
            </c:strRef>
          </c:cat>
          <c:val>
            <c:numRef>
              <c:f>Sheet2!$B$8:$L$8</c:f>
              <c:numCache>
                <c:formatCode>General</c:formatCode>
                <c:ptCount val="11"/>
                <c:pt idx="0">
                  <c:v>173</c:v>
                </c:pt>
                <c:pt idx="1">
                  <c:v>153</c:v>
                </c:pt>
                <c:pt idx="2">
                  <c:v>136</c:v>
                </c:pt>
                <c:pt idx="3">
                  <c:v>127</c:v>
                </c:pt>
                <c:pt idx="4">
                  <c:v>113</c:v>
                </c:pt>
                <c:pt idx="5">
                  <c:v>107</c:v>
                </c:pt>
                <c:pt idx="6">
                  <c:v>112</c:v>
                </c:pt>
                <c:pt idx="7">
                  <c:v>111</c:v>
                </c:pt>
                <c:pt idx="8">
                  <c:v>104</c:v>
                </c:pt>
                <c:pt idx="9">
                  <c:v>94</c:v>
                </c:pt>
                <c:pt idx="10">
                  <c:v>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720-4F8A-A3C1-BB18BA470729}"/>
            </c:ext>
          </c:extLst>
        </c:ser>
        <c:ser>
          <c:idx val="3"/>
          <c:order val="3"/>
          <c:tx>
            <c:strRef>
              <c:f>Sheet2!$A$9</c:f>
              <c:strCache>
                <c:ptCount val="1"/>
                <c:pt idx="0">
                  <c:v>Longest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Sheet2!$B$5:$L$5</c:f>
              <c:strCache>
                <c:ptCount val="11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2024-1</c:v>
                </c:pt>
                <c:pt idx="8">
                  <c:v>2024-2</c:v>
                </c:pt>
                <c:pt idx="9">
                  <c:v>2024-3</c:v>
                </c:pt>
                <c:pt idx="10">
                  <c:v>2024-4</c:v>
                </c:pt>
              </c:strCache>
            </c:strRef>
          </c:cat>
          <c:val>
            <c:numRef>
              <c:f>Sheet2!$B$9:$L$9</c:f>
              <c:numCache>
                <c:formatCode>General</c:formatCode>
                <c:ptCount val="11"/>
                <c:pt idx="0">
                  <c:v>292</c:v>
                </c:pt>
                <c:pt idx="1">
                  <c:v>486</c:v>
                </c:pt>
                <c:pt idx="2">
                  <c:v>375</c:v>
                </c:pt>
                <c:pt idx="3">
                  <c:v>281</c:v>
                </c:pt>
                <c:pt idx="4">
                  <c:v>218</c:v>
                </c:pt>
                <c:pt idx="5">
                  <c:v>193</c:v>
                </c:pt>
                <c:pt idx="6">
                  <c:v>174</c:v>
                </c:pt>
                <c:pt idx="7">
                  <c:v>174</c:v>
                </c:pt>
                <c:pt idx="8">
                  <c:v>174</c:v>
                </c:pt>
                <c:pt idx="9">
                  <c:v>174</c:v>
                </c:pt>
                <c:pt idx="10">
                  <c:v>166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C3-47F3-9902-C6CF1B1D37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263040"/>
        <c:axId val="127879424"/>
      </c:lineChart>
      <c:catAx>
        <c:axId val="104263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879424"/>
        <c:crosses val="autoZero"/>
        <c:auto val="1"/>
        <c:lblAlgn val="ctr"/>
        <c:lblOffset val="100"/>
        <c:noMultiLvlLbl val="0"/>
      </c:catAx>
      <c:valAx>
        <c:axId val="127879424"/>
        <c:scaling>
          <c:orientation val="minMax"/>
          <c:max val="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263040"/>
        <c:crosses val="autoZero"/>
        <c:crossBetween val="between"/>
        <c:majorUnit val="100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F061218-B341-420B-82A8-CDADA4CA6F14}" type="datetimeFigureOut">
              <a:rPr lang="en-US" smtClean="0"/>
              <a:pPr/>
              <a:t>1/5/2025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9888" y="1163638"/>
            <a:ext cx="62833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FDC557C-957A-4951-8EB2-5AECAA0A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840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0" y="1122363"/>
            <a:ext cx="10287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3602038"/>
            <a:ext cx="10287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0F22-05F4-42E9-90C1-198DDB62EFF6}" type="datetime1">
              <a:rPr lang="en-US" smtClean="0"/>
              <a:pPr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E88E-02C0-4B9B-AEE1-2CF383C6BE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30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53FB-EAD5-4DE5-B3E1-69A9781779D2}" type="datetime1">
              <a:rPr lang="en-US" smtClean="0"/>
              <a:pPr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E88E-02C0-4B9B-AEE1-2CF383C6BE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2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2" y="365125"/>
            <a:ext cx="2957513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5" y="365125"/>
            <a:ext cx="8701088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0D199-2352-4F60-A77D-672C6004BC15}" type="datetime1">
              <a:rPr lang="en-US" smtClean="0"/>
              <a:pPr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E88E-02C0-4B9B-AEE1-2CF383C6BE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84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54D2-6816-4E4A-8D20-01DC529E8E2B}" type="datetime1">
              <a:rPr lang="en-US" smtClean="0"/>
              <a:pPr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E88E-02C0-4B9B-AEE1-2CF383C6BE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860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1" y="1709739"/>
            <a:ext cx="118300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1" y="4589464"/>
            <a:ext cx="118300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4D74-D6CE-49FE-A3FB-CC462C907337}" type="datetime1">
              <a:rPr lang="en-US" smtClean="0"/>
              <a:pPr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E88E-02C0-4B9B-AEE1-2CF383C6BE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12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1825625"/>
            <a:ext cx="58293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1825625"/>
            <a:ext cx="58293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9296-391B-4DC2-8D32-9CB857B5AFC2}" type="datetime1">
              <a:rPr lang="en-US" smtClean="0"/>
              <a:pPr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E88E-02C0-4B9B-AEE1-2CF383C6BE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12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365126"/>
            <a:ext cx="1183005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2" y="1681163"/>
            <a:ext cx="580251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2" y="2505075"/>
            <a:ext cx="580251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5" y="1681163"/>
            <a:ext cx="58310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5" y="2505075"/>
            <a:ext cx="58310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370E-C0FE-46C8-8A54-905CA7EA6157}" type="datetime1">
              <a:rPr lang="en-US" smtClean="0"/>
              <a:pPr/>
              <a:t>1/5/2025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E88E-02C0-4B9B-AEE1-2CF383C6BE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58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F3D45-C143-4E15-8339-7090910E73F7}" type="datetime1">
              <a:rPr lang="en-US" smtClean="0"/>
              <a:pPr/>
              <a:t>1/5/2025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E88E-02C0-4B9B-AEE1-2CF383C6BE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798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B8BFC-BA67-4F41-8817-FBB62D4356FD}" type="datetime1">
              <a:rPr lang="en-US" smtClean="0"/>
              <a:pPr/>
              <a:t>1/5/2025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E88E-02C0-4B9B-AEE1-2CF383C6BE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22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457200"/>
            <a:ext cx="4423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987426"/>
            <a:ext cx="694372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2057400"/>
            <a:ext cx="4423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7017C-5FC9-475D-A0C4-5C23AF935741}" type="datetime1">
              <a:rPr lang="en-US" smtClean="0"/>
              <a:pPr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E88E-02C0-4B9B-AEE1-2CF383C6BE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62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457200"/>
            <a:ext cx="4423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987426"/>
            <a:ext cx="6943725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2057400"/>
            <a:ext cx="4423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F74BD-5B48-4729-9250-2917C08D43E1}" type="datetime1">
              <a:rPr lang="en-US" smtClean="0"/>
              <a:pPr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E88E-02C0-4B9B-AEE1-2CF383C6BE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3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365126"/>
            <a:ext cx="118300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1825625"/>
            <a:ext cx="118300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B93E0-544C-482D-831A-CC67AEA64E4C}" type="datetime1">
              <a:rPr lang="en-US" smtClean="0"/>
              <a:pPr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6356351"/>
            <a:ext cx="4629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8E88E-02C0-4B9B-AEE1-2CF383C6BE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31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19945" y="151338"/>
            <a:ext cx="10448694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15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review time statistics: from submission to 1</a:t>
            </a:r>
            <a:r>
              <a:rPr lang="en-US" sz="3150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315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decision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085294" y="974905"/>
            <a:ext cx="33052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number of original submissions are: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460 (2017)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400 (2018)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421 (2019)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428 (2020)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506 (2021)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479 (2022)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393 (2023)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462 	(2024)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E88E-02C0-4B9B-AEE1-2CF383C6BEF3}" type="slidenum">
              <a:rPr lang="en-US" b="1" smtClean="0"/>
              <a:pPr/>
              <a:t>1</a:t>
            </a:fld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/>
          <p:nvPr/>
        </p:nvGraphicFramePr>
        <p:xfrm>
          <a:off x="1492884" y="1417637"/>
          <a:ext cx="8222615" cy="4205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1419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2554</TotalTime>
  <Words>86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Dwight Look College of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Ding, Yu</dc:creator>
  <cp:lastModifiedBy>Jionghua Jin</cp:lastModifiedBy>
  <cp:revision>466</cp:revision>
  <cp:lastPrinted>2023-11-30T13:57:44Z</cp:lastPrinted>
  <dcterms:created xsi:type="dcterms:W3CDTF">2020-11-23T19:53:03Z</dcterms:created>
  <dcterms:modified xsi:type="dcterms:W3CDTF">2025-01-06T04:32:29Z</dcterms:modified>
</cp:coreProperties>
</file>